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38"/>
  </p:notesMasterIdLst>
  <p:sldIdLst>
    <p:sldId id="359" r:id="rId3"/>
    <p:sldId id="446" r:id="rId4"/>
    <p:sldId id="429" r:id="rId5"/>
    <p:sldId id="431" r:id="rId6"/>
    <p:sldId id="442" r:id="rId7"/>
    <p:sldId id="445" r:id="rId8"/>
    <p:sldId id="430" r:id="rId9"/>
    <p:sldId id="441" r:id="rId10"/>
    <p:sldId id="413" r:id="rId11"/>
    <p:sldId id="417" r:id="rId12"/>
    <p:sldId id="440" r:id="rId13"/>
    <p:sldId id="418" r:id="rId14"/>
    <p:sldId id="419" r:id="rId15"/>
    <p:sldId id="420" r:id="rId16"/>
    <p:sldId id="421" r:id="rId17"/>
    <p:sldId id="422" r:id="rId18"/>
    <p:sldId id="423" r:id="rId19"/>
    <p:sldId id="443" r:id="rId20"/>
    <p:sldId id="414" r:id="rId21"/>
    <p:sldId id="410" r:id="rId22"/>
    <p:sldId id="411" r:id="rId23"/>
    <p:sldId id="396" r:id="rId24"/>
    <p:sldId id="400" r:id="rId25"/>
    <p:sldId id="403" r:id="rId26"/>
    <p:sldId id="397" r:id="rId27"/>
    <p:sldId id="404" r:id="rId28"/>
    <p:sldId id="390" r:id="rId29"/>
    <p:sldId id="405" r:id="rId30"/>
    <p:sldId id="391" r:id="rId31"/>
    <p:sldId id="406" r:id="rId32"/>
    <p:sldId id="392" r:id="rId33"/>
    <p:sldId id="416" r:id="rId34"/>
    <p:sldId id="393" r:id="rId35"/>
    <p:sldId id="432" r:id="rId36"/>
    <p:sldId id="395" r:id="rId37"/>
  </p:sldIdLst>
  <p:sldSz cx="10287000" cy="6858000" type="35mm"/>
  <p:notesSz cx="6858000" cy="10287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26262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890" autoAdjust="0"/>
    <p:restoredTop sz="94660"/>
  </p:normalViewPr>
  <p:slideViewPr>
    <p:cSldViewPr>
      <p:cViewPr>
        <p:scale>
          <a:sx n="100" d="100"/>
          <a:sy n="100" d="100"/>
        </p:scale>
        <p:origin x="-402" y="-144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14350" y="762000"/>
            <a:ext cx="5829300" cy="3886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876800"/>
            <a:ext cx="5029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53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753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832F466-92C0-4097-9760-EE01205D8B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79531-55BA-4506-B3F7-96BD29E4D46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55CEF-16EA-4310-812E-BAA345AC39F8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55CEF-16EA-4310-812E-BAA345AC39F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55CEF-16EA-4310-812E-BAA345AC39F8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55CEF-16EA-4310-812E-BAA345AC39F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55CEF-16EA-4310-812E-BAA345AC39F8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55CEF-16EA-4310-812E-BAA345AC39F8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E50B3-4206-4A27-968D-08A655302BA5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55CEF-16EA-4310-812E-BAA345AC39F8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55CEF-16EA-4310-812E-BAA345AC39F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C495B-F9F4-4D95-AF42-AACD06616122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79531-55BA-4506-B3F7-96BD29E4D460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C495B-F9F4-4D95-AF42-AACD0661612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69F9E-9B80-4EE0-99DA-BCC2165279EB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4A1ECE-D89E-43E6-973F-14D56C895921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69F9E-9B80-4EE0-99DA-BCC2165279EB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72910-AB9C-4956-AB80-FC4D1BC8DAA1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69F9E-9B80-4EE0-99DA-BCC2165279EB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921B71-A207-446B-8490-D1C31E08EC20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69F9E-9B80-4EE0-99DA-BCC2165279EB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CF6A3A-A7F3-4A17-A708-6C4CD8284D79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E50B3-4206-4A27-968D-08A655302BA5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564CB-1F3D-4FBF-BD65-36D47E3BD32A}" type="slidenum">
              <a:rPr lang="en-US"/>
              <a:pPr/>
              <a:t>6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4D8CB-D310-41A8-9147-6E10A458F98B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CA8A50-13EC-41B9-BE7C-68C3A59C3AE5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97C29-254A-4F18-BF38-3C7AC140C14E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79531-55BA-4506-B3F7-96BD29E4D460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8CBA6-386E-4589-9045-88CC544A650A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E50B3-4206-4A27-968D-08A655302BA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E50B3-4206-4A27-968D-08A655302BA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8CBA6-386E-4589-9045-88CC544A650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55CEF-16EA-4310-812E-BAA345AC39F8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0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560AE-F05C-4DE5-A5CD-6360C5E324CF}" type="datetimeFigureOut">
              <a:rPr lang="en-US" smtClean="0"/>
              <a:pPr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0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0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548E-2216-4075-BAFE-8C3768430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5"/>
          <p:cNvSpPr>
            <a:spLocks noGrp="1"/>
          </p:cNvSpPr>
          <p:nvPr>
            <p:ph type="title"/>
          </p:nvPr>
        </p:nvSpPr>
        <p:spPr bwMode="auto">
          <a:xfrm>
            <a:off x="571500" y="1905000"/>
            <a:ext cx="92583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CLCWA Detention Facilities </a:t>
            </a:r>
            <a:br>
              <a:rPr lang="en-US" sz="36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Associated Open Space &amp; Park Plan</a:t>
            </a:r>
          </a:p>
        </p:txBody>
      </p:sp>
      <p:pic>
        <p:nvPicPr>
          <p:cNvPr id="102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8700" y="4267200"/>
            <a:ext cx="5730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5943600"/>
            <a:ext cx="9601200" cy="685800"/>
            <a:chOff x="192" y="3744"/>
            <a:chExt cx="6048" cy="432"/>
          </a:xfrm>
        </p:grpSpPr>
        <p:sp>
          <p:nvSpPr>
            <p:cNvPr id="2054" name="Line 3"/>
            <p:cNvSpPr>
              <a:spLocks noChangeShapeType="1"/>
            </p:cNvSpPr>
            <p:nvPr/>
          </p:nvSpPr>
          <p:spPr bwMode="auto">
            <a:xfrm>
              <a:off x="192" y="3744"/>
              <a:ext cx="604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5" name="Picture 4" descr="logo red sm.tif                                                00000010Macintosh HD                   ABA78158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" y="3815"/>
              <a:ext cx="36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876300" y="304800"/>
            <a:ext cx="73981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CLCWA Golf Course Detention </a:t>
            </a:r>
          </a:p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Master Plan Features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8850" y="1487487"/>
            <a:ext cx="6050054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Water Quality Features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Emergent wetland fringe 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Trash Interceptor baskets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Tree canopy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Return water flow polishing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Water Quality and Habitat Features 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Land forming with variable slopes to create a natural character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Wet bottom basin 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Reforestation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Islands (habitat areas)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Nature-friendly habitat areas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Recreation Features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Athletic Sports Fields –</a:t>
            </a: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x 150’ x 250’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Entrance plaza / water feature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Parking – 352  car spaces</a:t>
            </a: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Picnic and open game areas</a:t>
            </a:r>
            <a:endParaRPr lang="en-US" sz="1400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•	Hike and bike trails – 6 miles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6245" y="0"/>
            <a:ext cx="779450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6246" y="0"/>
            <a:ext cx="7794507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81300" y="-152400"/>
            <a:ext cx="4801314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endParaRPr lang="en-US" sz="20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38 acres	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39 acres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Upland / island areas – 101 acres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6 miles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Preserved trees – 42% in perimeter zone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Reforested area</a:t>
            </a:r>
          </a:p>
          <a:p>
            <a:pPr marL="457200" indent="-457200"/>
            <a:endParaRPr lang="en-US" dirty="0" smtClean="0">
              <a:solidFill>
                <a:schemeClr val="tx1">
                  <a:lumMod val="6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6246" y="0"/>
            <a:ext cx="7794506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81300" y="-152400"/>
            <a:ext cx="4801314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endParaRPr lang="en-US" sz="20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38 acres	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39 acres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Upland / island areas – 101 acres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6 miles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Preserved trees – 42% in perimeter zone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Reforested area</a:t>
            </a:r>
          </a:p>
          <a:p>
            <a:pPr marL="457200" indent="-457200"/>
            <a:endParaRPr lang="en-US" dirty="0" smtClean="0">
              <a:solidFill>
                <a:schemeClr val="tx1">
                  <a:lumMod val="6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57300" y="0"/>
            <a:ext cx="7794506" cy="68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81300" y="-152400"/>
            <a:ext cx="5334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endParaRPr lang="en-US" sz="20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38 acres	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39 acres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Upland / island areas – 101 acres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6 miles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Preserved trees – 42% in perimeter zone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Reforested area</a:t>
            </a:r>
          </a:p>
          <a:p>
            <a:pPr marL="457200" indent="-457200"/>
            <a:endParaRPr lang="en-US" dirty="0" smtClean="0">
              <a:solidFill>
                <a:schemeClr val="tx1">
                  <a:lumMod val="6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6246" y="0"/>
            <a:ext cx="7794505" cy="68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81300" y="-152400"/>
            <a:ext cx="5022529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endParaRPr lang="en-US" sz="20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38 acres	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39 acres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Upland / island areas – 101 acres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6 miles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Preserved trees - 42% of the existing trees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Reforested area</a:t>
            </a:r>
          </a:p>
          <a:p>
            <a:pPr marL="457200" indent="-457200"/>
            <a:endParaRPr lang="en-US" dirty="0" smtClean="0">
              <a:solidFill>
                <a:schemeClr val="tx1">
                  <a:lumMod val="6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6246" y="3"/>
            <a:ext cx="7794505" cy="68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81300" y="-152400"/>
            <a:ext cx="4966424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endParaRPr lang="en-US" sz="20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38 acres	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39 acres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Upland / island areas – 101 acres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6 miles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Preserved trees – 42% in perimeter zone</a:t>
            </a:r>
          </a:p>
          <a:p>
            <a:pPr marL="457200" indent="-457200"/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Reforested area </a:t>
            </a:r>
          </a:p>
          <a:p>
            <a:pPr marL="457200" indent="-457200"/>
            <a:endParaRPr lang="en-US" dirty="0" smtClean="0">
              <a:solidFill>
                <a:schemeClr val="tx1">
                  <a:lumMod val="6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6246" y="0"/>
            <a:ext cx="7794505" cy="685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81300" y="-152400"/>
            <a:ext cx="4801314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endParaRPr lang="en-US" sz="20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38 acres	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39 acres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Upland / island areas – 101 acres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6 miles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Preserved trees - 42% in perimeter zone</a:t>
            </a: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Reforested area</a:t>
            </a:r>
          </a:p>
          <a:p>
            <a:pPr marL="457200" indent="-457200"/>
            <a:endParaRPr lang="en-US" dirty="0" smtClean="0">
              <a:solidFill>
                <a:schemeClr val="tx1">
                  <a:lumMod val="6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685800"/>
            <a:ext cx="10286999" cy="497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152900" y="5486400"/>
            <a:ext cx="19255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endParaRPr lang="en-US" sz="20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/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Typical Section</a:t>
            </a:r>
          </a:p>
          <a:p>
            <a:pPr marL="457200" indent="-457200"/>
            <a:endParaRPr lang="en-US" dirty="0" smtClean="0">
              <a:solidFill>
                <a:schemeClr val="tx1">
                  <a:lumMod val="6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5943600"/>
            <a:ext cx="9601200" cy="685800"/>
            <a:chOff x="192" y="3744"/>
            <a:chExt cx="6048" cy="432"/>
          </a:xfrm>
        </p:grpSpPr>
        <p:sp>
          <p:nvSpPr>
            <p:cNvPr id="2054" name="Line 3"/>
            <p:cNvSpPr>
              <a:spLocks noChangeShapeType="1"/>
            </p:cNvSpPr>
            <p:nvPr/>
          </p:nvSpPr>
          <p:spPr bwMode="auto">
            <a:xfrm>
              <a:off x="192" y="3744"/>
              <a:ext cx="604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5" name="Picture 4" descr="logo red sm.tif                                                00000010Macintosh HD                   ABA78158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" y="3815"/>
              <a:ext cx="36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876300" y="304800"/>
            <a:ext cx="730520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CLCWA Detention Facilities </a:t>
            </a:r>
          </a:p>
          <a:p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(Possible  Phasing)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8850" y="1487487"/>
            <a:ext cx="483658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Tx/>
              <a:buAutoNum type="alphaLcPeriod"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1    	 1 - 5 years</a:t>
            </a:r>
          </a:p>
          <a:p>
            <a:pPr marL="457200" indent="-457200">
              <a:buFontTx/>
              <a:buAutoNum type="alphaLcPeriod"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AutoNum type="alphaLcPeriod"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2   	 4 - 7 years</a:t>
            </a:r>
          </a:p>
          <a:p>
            <a:pPr marL="457200" indent="-457200">
              <a:buAutoNum type="alphaLcPeriod"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AutoNum type="alphaLcPeriod"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3   	 7 - 9 years</a:t>
            </a:r>
          </a:p>
          <a:p>
            <a:pPr marL="457200" indent="-457200">
              <a:buAutoNum type="alphaLcPeriod"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AutoNum type="alphaLcPeriod"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4  		 9 - 12 years</a:t>
            </a:r>
          </a:p>
          <a:p>
            <a:pPr marL="457200" indent="-457200">
              <a:buAutoNum type="alphaLcPeriod"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Tx/>
              <a:buAutoNum type="alphaLcPeriod" startAt="5"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5   	 12 - 15 years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1059872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6245" y="5259"/>
            <a:ext cx="7794509" cy="684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6245" y="5259"/>
            <a:ext cx="7794508" cy="684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628900" y="0"/>
            <a:ext cx="51435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/>
            <a:endParaRPr lang="en-US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/>
            <a:r>
              <a:rPr lang="en-US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I Base Plan</a:t>
            </a:r>
          </a:p>
          <a:p>
            <a:pPr marL="457200" indent="-457200" algn="ctr"/>
            <a:endParaRPr lang="en-US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Water storage – 345 ac/ft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8 acres	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6 acres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Island area – 0.5 acres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1.1 miles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7334" y="0"/>
            <a:ext cx="97723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55863" y="1"/>
            <a:ext cx="10598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0259" y="0"/>
            <a:ext cx="78064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52700" y="0"/>
            <a:ext cx="51435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/>
            <a:endParaRPr lang="en-US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/>
            <a:r>
              <a:rPr lang="en-US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II Base Plan</a:t>
            </a:r>
          </a:p>
          <a:p>
            <a:pPr marL="457200" indent="-457200" algn="ctr"/>
            <a:endParaRPr lang="en-US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Water storage – 260 ac/ft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5 acres	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9 acres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Island area – 0.5 acres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1 miles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856177"/>
            <a:ext cx="10287000" cy="514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0259" y="0"/>
            <a:ext cx="780648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3500" y="0"/>
            <a:ext cx="51435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/>
            <a:endParaRPr lang="en-US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/>
            <a:r>
              <a:rPr lang="en-US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III Base Plan</a:t>
            </a:r>
          </a:p>
          <a:p>
            <a:pPr marL="457200" indent="-457200" algn="ctr"/>
            <a:endParaRPr lang="en-US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Water storage – 318 ac/ft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8 acres	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6 acres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Island area – 0.5 acres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1.3 miles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700" y="853579"/>
            <a:ext cx="10261600" cy="515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0259" y="0"/>
            <a:ext cx="780648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628900" y="0"/>
            <a:ext cx="51435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/>
            <a:endParaRPr lang="en-US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/>
            <a:r>
              <a:rPr lang="en-US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IV Base Plan</a:t>
            </a:r>
          </a:p>
          <a:p>
            <a:pPr marL="457200" indent="-457200" algn="ctr"/>
            <a:endParaRPr lang="en-US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Water storage – 292 ac/ft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7 acres	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7 acres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Island area – 0.5 acres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1.2 miles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857607"/>
            <a:ext cx="10287000" cy="514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14125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Aerial1944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3505200"/>
            <a:ext cx="14125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Aerial1990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43500" y="0"/>
            <a:ext cx="1483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Aerial 1978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143500" y="3429000"/>
            <a:ext cx="15536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Aerial 2011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0259" y="0"/>
            <a:ext cx="780648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38500" y="0"/>
            <a:ext cx="51435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/>
            <a:endParaRPr lang="en-US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/>
            <a:r>
              <a:rPr lang="en-US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Phase IV Base Plan</a:t>
            </a:r>
          </a:p>
          <a:p>
            <a:pPr marL="457200" indent="-457200" algn="ctr"/>
            <a:endParaRPr lang="en-US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Water storage – 442 ac/ft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area – 10 acres	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Wetlands  area – 11 acres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Island area – 0.5 acres</a:t>
            </a:r>
          </a:p>
          <a:p>
            <a:pPr marL="457200" indent="-457200" algn="ctr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Paved Trail – 1.5 miles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63" y="857129"/>
            <a:ext cx="10277475" cy="514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5943600"/>
            <a:ext cx="9601200" cy="685800"/>
            <a:chOff x="192" y="3744"/>
            <a:chExt cx="6048" cy="432"/>
          </a:xfrm>
        </p:grpSpPr>
        <p:sp>
          <p:nvSpPr>
            <p:cNvPr id="2054" name="Line 3"/>
            <p:cNvSpPr>
              <a:spLocks noChangeShapeType="1"/>
            </p:cNvSpPr>
            <p:nvPr/>
          </p:nvSpPr>
          <p:spPr bwMode="auto">
            <a:xfrm>
              <a:off x="192" y="3744"/>
              <a:ext cx="604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5" name="Picture 4" descr="logo red sm.tif                                                00000010Macintosh HD                   ABA78158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" y="3815"/>
              <a:ext cx="36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876300" y="304800"/>
            <a:ext cx="714811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CLCWA Detention Facilities</a:t>
            </a:r>
          </a:p>
          <a:p>
            <a:r>
              <a:rPr lang="en-US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“Making It Multi-Purpose”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8850" y="1487487"/>
            <a:ext cx="45464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Tx/>
              <a:buAutoNum type="alphaLcPeriod"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Flood Damage Reduction</a:t>
            </a:r>
          </a:p>
          <a:p>
            <a:pPr marL="457200" indent="-457200">
              <a:buFontTx/>
              <a:buAutoNum type="alphaLcPeriod"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AutoNum type="alphaLcPeriod"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Water Quality Improvements</a:t>
            </a:r>
          </a:p>
          <a:p>
            <a:pPr marL="457200" indent="-457200">
              <a:buAutoNum type="alphaLcPeriod"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AutoNum type="alphaLcPeriod"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Habitat Creation</a:t>
            </a:r>
          </a:p>
          <a:p>
            <a:pPr marL="457200" indent="-457200">
              <a:buAutoNum type="alphaLcPeriod"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AutoNum type="alphaLcPeriod"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Recreation</a:t>
            </a:r>
          </a:p>
          <a:p>
            <a:pPr marL="457200" indent="-457200">
              <a:buAutoNum type="alphaLcPeriod"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63" y="803840"/>
            <a:ext cx="10277475" cy="525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G_26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3175"/>
            <a:ext cx="10277475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419100" y="1905000"/>
            <a:ext cx="92583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3600" kern="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Thank You</a:t>
            </a:r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00" y="4267200"/>
            <a:ext cx="5730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3550" y="427037"/>
            <a:ext cx="9353550" cy="58213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BACKGROUND   I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Upper Gulf Coast</a:t>
            </a:r>
          </a:p>
          <a:p>
            <a:pPr lvl="2"/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Past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- Native Prairie / Prairie Pot Holes</a:t>
            </a:r>
          </a:p>
          <a:p>
            <a:pPr lvl="2"/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Present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- Created Landscapes</a:t>
            </a:r>
          </a:p>
          <a:p>
            <a:pPr lvl="3"/>
            <a:r>
              <a:rPr lang="en-US" dirty="0" smtClean="0">
                <a:latin typeface="Arial" pitchFamily="34" charset="0"/>
                <a:cs typeface="Arial" pitchFamily="34" charset="0"/>
              </a:rPr>
              <a:t>Homes &amp; Business </a:t>
            </a:r>
          </a:p>
          <a:p>
            <a:pPr lvl="3"/>
            <a:r>
              <a:rPr lang="en-US" dirty="0" smtClean="0">
                <a:latin typeface="Arial" pitchFamily="34" charset="0"/>
                <a:cs typeface="Arial" pitchFamily="34" charset="0"/>
              </a:rPr>
              <a:t>Front Lawns, Ornamental Gardens &amp; Golf Courses</a:t>
            </a:r>
          </a:p>
          <a:p>
            <a:pPr lvl="1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Old Development Standards 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Drainage = “Flood Control”</a:t>
            </a:r>
          </a:p>
          <a:p>
            <a:pPr lvl="3"/>
            <a:r>
              <a:rPr lang="en-US" dirty="0" smtClean="0">
                <a:latin typeface="Arial" pitchFamily="34" charset="0"/>
                <a:cs typeface="Arial" pitchFamily="34" charset="0"/>
              </a:rPr>
              <a:t>-“4 x 4” – four foot wide </a:t>
            </a:r>
          </a:p>
          <a:p>
            <a:pPr lvl="3"/>
            <a:r>
              <a:rPr lang="en-US" dirty="0" smtClean="0">
                <a:latin typeface="Arial" pitchFamily="34" charset="0"/>
                <a:cs typeface="Arial" pitchFamily="34" charset="0"/>
              </a:rPr>
              <a:t>   and four foot deep!</a:t>
            </a:r>
          </a:p>
          <a:p>
            <a:pPr lvl="3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(“…like draining a pool   </a:t>
            </a:r>
          </a:p>
          <a:p>
            <a:pPr lvl="3"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      table to the corner   </a:t>
            </a:r>
          </a:p>
          <a:p>
            <a:pPr lvl="3"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     pocket without tilting  </a:t>
            </a:r>
          </a:p>
          <a:p>
            <a:pPr lvl="3"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     the table!”)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“What’s Water Quality?!”</a:t>
            </a:r>
          </a:p>
          <a:p>
            <a:pPr lvl="3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219200"/>
            <a:ext cx="3790950" cy="5211763"/>
          </a:xfrm>
        </p:spPr>
        <p:txBody>
          <a:bodyPr/>
          <a:lstStyle/>
          <a:p>
            <a:pPr lvl="1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76350" y="0"/>
            <a:ext cx="8134350" cy="5211763"/>
          </a:xfrm>
          <a:prstGeom prst="rect">
            <a:avLst/>
          </a:prstGeom>
        </p:spPr>
        <p:txBody>
          <a:bodyPr/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BACKGROUND   II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 Development</a:t>
            </a:r>
            <a:r>
              <a:rPr kumimoji="0" lang="en-US" sz="2000" b="0" i="0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Standards 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Drainage = “Flood Damage Reduction”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Amenitized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storm water features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Water Quality Improvements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 Development Paradigm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Multi-purpose Facilities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(FDR, Water Quality, 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Open Space, Habitat)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KShanley's Documents\KS In-Box\Flooding downloads\floo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6414"/>
            <a:ext cx="10287000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1059872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95700" y="914400"/>
            <a:ext cx="1600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3" descr="IMG_26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46245" y="0"/>
            <a:ext cx="779450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5943600"/>
            <a:ext cx="9601200" cy="685800"/>
            <a:chOff x="192" y="3744"/>
            <a:chExt cx="6048" cy="432"/>
          </a:xfrm>
        </p:grpSpPr>
        <p:sp>
          <p:nvSpPr>
            <p:cNvPr id="2054" name="Line 3"/>
            <p:cNvSpPr>
              <a:spLocks noChangeShapeType="1"/>
            </p:cNvSpPr>
            <p:nvPr/>
          </p:nvSpPr>
          <p:spPr bwMode="auto">
            <a:xfrm>
              <a:off x="192" y="3744"/>
              <a:ext cx="604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5" name="Picture 4" descr="logo red sm.tif                                                00000010Macintosh HD                   ABA78158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" y="3815"/>
              <a:ext cx="361" cy="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876300" y="304800"/>
            <a:ext cx="65117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CLCWA Detention Facilities</a:t>
            </a:r>
          </a:p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Master Plan Metrics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8850" y="1487487"/>
            <a:ext cx="572464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AutoNum type="alphaLcPeriod"/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178 acres</a:t>
            </a:r>
          </a:p>
          <a:p>
            <a:pPr marL="457200" indent="-457200">
              <a:buAutoNum type="alphaLcPeriod"/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1,680-acre feet of storm water storage</a:t>
            </a:r>
          </a:p>
          <a:p>
            <a:pPr marL="457200" indent="-457200">
              <a:buFontTx/>
              <a:buAutoNum type="alphaLcPeriod" startAt="3"/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FDR Excavation - 3.0 million cubic yards</a:t>
            </a:r>
          </a:p>
          <a:p>
            <a:pPr marL="457200" indent="-457200">
              <a:buAutoNum type="alphaLcPeriod" startAt="3"/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Water storage depth - 13‘</a:t>
            </a:r>
          </a:p>
          <a:p>
            <a:pPr marL="457200" indent="-457200">
              <a:buAutoNum type="alphaLcPeriod" startAt="3"/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water depth - 6‘</a:t>
            </a:r>
          </a:p>
          <a:p>
            <a:pPr marL="457200" indent="-457200">
              <a:buAutoNum type="alphaLcPeriod" startAt="5"/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Permanent surface water area – 38 acres	</a:t>
            </a:r>
          </a:p>
          <a:p>
            <a:pPr marL="457200" indent="-457200">
              <a:buAutoNum type="alphaLcPeriod" startAt="5"/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Water Quality Wetland  area – 39 acres</a:t>
            </a:r>
          </a:p>
          <a:p>
            <a:pPr marL="457200" indent="-457200">
              <a:buAutoNum type="alphaLcPeriod" startAt="7"/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Upland / island areas – 101 acres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Section_Subsection">
  <a:themeElements>
    <a:clrScheme name="Template_Section_Subsection.pp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Section_Subsection.ppt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Template_Section_Subsection.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Section_Subsection.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Section_Subsection.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Section_Subsection.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Section_Subsection.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Section_Subsection.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Section_Subsection.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Section_Subsection.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Section_Subsection.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Section_Subsection.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Section_Subsection.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Section_Subsection.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 Overview_Show_PPT: Final_Sections_OverviewShow:Communities:Template_Section_Subsection.ppt</Template>
  <TotalTime>941</TotalTime>
  <Words>347</Words>
  <Application>Microsoft Office PowerPoint</Application>
  <PresentationFormat>35mm Slides</PresentationFormat>
  <Paragraphs>203</Paragraphs>
  <Slides>35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Template_Section_Subsection</vt:lpstr>
      <vt:lpstr>Custom Design</vt:lpstr>
      <vt:lpstr>CLCWA Detention Facilities  And Associated Open Space &amp; Park Plan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swa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jrunco</dc:creator>
  <cp:lastModifiedBy>Jennifer</cp:lastModifiedBy>
  <cp:revision>196</cp:revision>
  <dcterms:created xsi:type="dcterms:W3CDTF">2002-10-18T16:05:00Z</dcterms:created>
  <dcterms:modified xsi:type="dcterms:W3CDTF">2013-02-22T16:23:54Z</dcterms:modified>
</cp:coreProperties>
</file>